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5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990E2D5-C020-41C0-BCAD-DDF194084A7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E235AA-F8C6-4D38-9FFD-7130FAB174E1}" type="slidenum">
              <a:rPr lang="ar-IQ" smtClean="0"/>
              <a:t>‹#›</a:t>
            </a:fld>
            <a:endParaRPr lang="ar-IQ"/>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990E2D5-C020-41C0-BCAD-DDF194084A7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990E2D5-C020-41C0-BCAD-DDF194084A7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990E2D5-C020-41C0-BCAD-DDF194084A7F}"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0990E2D5-C020-41C0-BCAD-DDF194084A7F}" type="datetimeFigureOut">
              <a:rPr lang="ar-IQ" smtClean="0"/>
              <a:t>02/04/1440</a:t>
            </a:fld>
            <a:endParaRPr lang="ar-IQ"/>
          </a:p>
        </p:txBody>
      </p:sp>
      <p:sp>
        <p:nvSpPr>
          <p:cNvPr id="91" name="Footer Placeholder 90"/>
          <p:cNvSpPr>
            <a:spLocks noGrp="1"/>
          </p:cNvSpPr>
          <p:nvPr>
            <p:ph type="ftr" sz="quarter" idx="11"/>
          </p:nvPr>
        </p:nvSpPr>
        <p:spPr/>
        <p:txBody>
          <a:bodyPr/>
          <a:lstStyle/>
          <a:p>
            <a:endParaRPr lang="ar-IQ"/>
          </a:p>
        </p:txBody>
      </p:sp>
      <p:sp>
        <p:nvSpPr>
          <p:cNvPr id="92" name="Slide Number Placeholder 91"/>
          <p:cNvSpPr>
            <a:spLocks noGrp="1"/>
          </p:cNvSpPr>
          <p:nvPr>
            <p:ph type="sldNum" sz="quarter" idx="12"/>
          </p:nvPr>
        </p:nvSpPr>
        <p:spPr/>
        <p:txBody>
          <a:bodyPr/>
          <a:lstStyle/>
          <a:p>
            <a:fld id="{0AE235AA-F8C6-4D38-9FFD-7130FAB174E1}"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0990E2D5-C020-41C0-BCAD-DDF194084A7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0990E2D5-C020-41C0-BCAD-DDF194084A7F}"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990E2D5-C020-41C0-BCAD-DDF194084A7F}"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0E2D5-C020-41C0-BCAD-DDF194084A7F}"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AE235AA-F8C6-4D38-9FFD-7130FAB174E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990E2D5-C020-41C0-BCAD-DDF194084A7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E235AA-F8C6-4D38-9FFD-7130FAB174E1}" type="slidenum">
              <a:rPr lang="ar-IQ" smtClean="0"/>
              <a:t>‹#›</a:t>
            </a:fld>
            <a:endParaRPr lang="ar-IQ"/>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0990E2D5-C020-41C0-BCAD-DDF194084A7F}"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AE235AA-F8C6-4D38-9FFD-7130FAB174E1}" type="slidenum">
              <a:rPr lang="ar-IQ" smtClean="0"/>
              <a:t>‹#›</a:t>
            </a:fld>
            <a:endParaRPr lang="ar-IQ"/>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990E2D5-C020-41C0-BCAD-DDF194084A7F}" type="datetimeFigureOut">
              <a:rPr lang="ar-IQ" smtClean="0"/>
              <a:t>02/04/1440</a:t>
            </a:fld>
            <a:endParaRPr lang="ar-IQ"/>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AE235AA-F8C6-4D38-9FFD-7130FAB174E1}"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979712" y="4581128"/>
            <a:ext cx="4572000" cy="1569660"/>
          </a:xfrm>
          <a:prstGeom prst="rect">
            <a:avLst/>
          </a:prstGeom>
        </p:spPr>
        <p:txBody>
          <a:bodyPr>
            <a:spAutoFit/>
          </a:bodyPr>
          <a:lstStyle/>
          <a:p>
            <a:r>
              <a:rPr lang="ar-IQ" sz="4800" b="1" dirty="0">
                <a:solidFill>
                  <a:srgbClr val="FFFF00"/>
                </a:solidFill>
              </a:rPr>
              <a:t>الحركات الارضية</a:t>
            </a:r>
            <a:br>
              <a:rPr lang="ar-IQ" sz="4800" b="1" dirty="0">
                <a:solidFill>
                  <a:srgbClr val="FFFF00"/>
                </a:solidFill>
              </a:rPr>
            </a:br>
            <a:r>
              <a:rPr lang="en-US" sz="4800" b="1" dirty="0">
                <a:solidFill>
                  <a:srgbClr val="FFFF00"/>
                </a:solidFill>
              </a:rPr>
              <a:t>FLOOR EXERCISE</a:t>
            </a:r>
            <a:endParaRPr lang="en-US" sz="4800" dirty="0">
              <a:solidFill>
                <a:srgbClr val="FFFF00"/>
              </a:solidFill>
            </a:endParaRPr>
          </a:p>
        </p:txBody>
      </p:sp>
    </p:spTree>
    <p:extLst>
      <p:ext uri="{BB962C8B-B14F-4D97-AF65-F5344CB8AC3E}">
        <p14:creationId xmlns:p14="http://schemas.microsoft.com/office/powerpoint/2010/main" val="4103895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endParaRPr lang="ar-IQ"/>
          </a:p>
        </p:txBody>
      </p:sp>
      <p:sp>
        <p:nvSpPr>
          <p:cNvPr id="4" name="مستطيل 3"/>
          <p:cNvSpPr/>
          <p:nvPr/>
        </p:nvSpPr>
        <p:spPr>
          <a:xfrm>
            <a:off x="251520" y="0"/>
            <a:ext cx="8712968" cy="4893647"/>
          </a:xfrm>
          <a:prstGeom prst="rect">
            <a:avLst/>
          </a:prstGeom>
        </p:spPr>
        <p:txBody>
          <a:bodyPr wrap="square">
            <a:spAutoFit/>
          </a:bodyPr>
          <a:lstStyle/>
          <a:p>
            <a:pPr lvl="0"/>
            <a:r>
              <a:rPr lang="ar-YE" sz="2400" b="1" u="sng" dirty="0"/>
              <a:t>الوقوف على اليدين</a:t>
            </a:r>
            <a:r>
              <a:rPr lang="ar-YE" sz="2400" dirty="0"/>
              <a:t> : تعد حركة الوقوف على اليدين اصعب من حركة الوقوف على الراس وذلك لصغر قاعدة الارتكاز وارتفاع مركز ثقل الجسم عن الارض نسبيا وعند اداء الحركة يكون الجسم كله خطا مستقيما من المشطين الى الذراعين وتكون الذراعان ممدودتين وباتساع الصدر والاصابع تشير الى الامام ، والكتفان ممدودان من مفصلهما وعلى استقامة الذراعين والراس مرفوع الى الامام قليلا ، وتبدأ الحركة من النهوض الفردي بمرجحة الرجل اليسرى او اليمنى اماما وسقوط الجسم الى الامام ممدودا ثم توضع الرجل </a:t>
            </a:r>
            <a:r>
              <a:rPr lang="ar-YE" sz="2400" dirty="0" err="1"/>
              <a:t>المؤرجحة</a:t>
            </a:r>
            <a:r>
              <a:rPr lang="ar-YE" sz="2400" dirty="0"/>
              <a:t> ( الناهضة ) مرة اخرى الى الامام على الارض للدفع بها مع ثني مفصل الركبة والفخذ وتمرجح في الوقت نفسه الرجل الثانية ( القائدة ) الى الخلف الاعلى بعد وضع اليدين على الارض ، حتى يصل الجسم والورك فوق الكتفين وعلى استقامة الذراعين ويقطع الجسم للوقوف على اليدين نصف دائرة ( 180 ) درجة حتى يصل الى نقطة السكون ليصبح الجسم عموديا على الارض ، ويجب استعمال عضلات البطن والظهر والتحكم في القوة الناتجة من الذراعين ومفصلي الكتفين كقاعدة ارتكاز كما ان رسغي اليدين تؤدي دورا مهما في تثبيت الجسم .</a:t>
            </a:r>
            <a:endParaRPr lang="en-US" sz="2400" dirty="0"/>
          </a:p>
        </p:txBody>
      </p:sp>
      <p:pic>
        <p:nvPicPr>
          <p:cNvPr id="4098" name="Picture 2" descr="Scan10027"/>
          <p:cNvPicPr>
            <a:picLocks noChangeAspect="1" noChangeArrowheads="1"/>
          </p:cNvPicPr>
          <p:nvPr/>
        </p:nvPicPr>
        <p:blipFill>
          <a:blip r:embed="rId2" cstate="print">
            <a:lum contrast="48000"/>
            <a:extLst>
              <a:ext uri="{28A0092B-C50C-407E-A947-70E740481C1C}">
                <a14:useLocalDpi xmlns:a14="http://schemas.microsoft.com/office/drawing/2010/main" val="0"/>
              </a:ext>
            </a:extLst>
          </a:blip>
          <a:srcRect t="1852" r="1176" b="1852"/>
          <a:stretch>
            <a:fillRect/>
          </a:stretch>
        </p:blipFill>
        <p:spPr bwMode="auto">
          <a:xfrm>
            <a:off x="220268" y="4386940"/>
            <a:ext cx="2335507" cy="233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5585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endParaRPr lang="ar-IQ"/>
          </a:p>
        </p:txBody>
      </p:sp>
      <p:sp>
        <p:nvSpPr>
          <p:cNvPr id="4" name="مستطيل 3"/>
          <p:cNvSpPr/>
          <p:nvPr/>
        </p:nvSpPr>
        <p:spPr>
          <a:xfrm>
            <a:off x="179512" y="116632"/>
            <a:ext cx="8856984" cy="4524315"/>
          </a:xfrm>
          <a:prstGeom prst="rect">
            <a:avLst/>
          </a:prstGeom>
        </p:spPr>
        <p:txBody>
          <a:bodyPr wrap="square">
            <a:spAutoFit/>
          </a:bodyPr>
          <a:lstStyle/>
          <a:p>
            <a:pPr lvl="0"/>
            <a:r>
              <a:rPr lang="ar-YE" sz="2400" b="1" u="sng" dirty="0"/>
              <a:t>العجلة البشرية</a:t>
            </a:r>
            <a:r>
              <a:rPr lang="ar-YE" sz="2400" dirty="0"/>
              <a:t> : العجلة البشرية من الحركات التي لا يخلو منها أي تمرين من حركات الأرضية ، ويمكن أداء الحركة من الوقوف الجانبي ومن المشي ومن الركض وابسط وضع ابتدائي للحركة هو من الوقوف الجانبي فتحا مع رفع الذراعين جانبا عاليا ، ومن هذا الوضع تبدأ الحركة من رفع الرجل اليسار ووضعها جانبا مرة أخرى لينتقل مركز ثقل الجسم عليها ويثني الجذع يسارا بمرجحة خفيفة مع وضع اليد اليسرى على الأرض والتي يجب ان تكون ممدودة وبمسافة 50-60 سم عن رجل اليسار وفي هذا الوقت تترك الرجل اليمنى الأرض بمرجحة كبيرة ويرفع الرأس إلى الخلف قليلا وبدفعه قوية من رجل اليسار يمرجح الجسم بانسياب برجلين مفتوحتين مارا بالوقوف على اليدين لكي يكون مركز ثقل الجسم في الوسط تماما ومن اندفاع الجسم بقوة المرجحة إلى الجانب الاخر تدفع الأرض باليد اليسرى لينتقل مركز ثقل الجسم على اليد اليمنى مع وضع رجل اليمنى على الارض    المسافة بينها وبين ذراع اليمنى 50-60 سم ويرفع الجسم الى الأعلى للوصول الى الوضع الابتدائي بعد دفع الأرض باليد اليمنى .</a:t>
            </a:r>
            <a:endParaRPr lang="en-US" sz="2400" dirty="0"/>
          </a:p>
        </p:txBody>
      </p:sp>
      <p:pic>
        <p:nvPicPr>
          <p:cNvPr id="5122" name="Picture 2" descr="Scan10030"/>
          <p:cNvPicPr>
            <a:picLocks noChangeAspect="1" noChangeArrowheads="1"/>
          </p:cNvPicPr>
          <p:nvPr/>
        </p:nvPicPr>
        <p:blipFill>
          <a:blip r:embed="rId2">
            <a:lum contrast="54000"/>
            <a:extLst>
              <a:ext uri="{28A0092B-C50C-407E-A947-70E740481C1C}">
                <a14:useLocalDpi xmlns:a14="http://schemas.microsoft.com/office/drawing/2010/main" val="0"/>
              </a:ext>
            </a:extLst>
          </a:blip>
          <a:srcRect l="2702" r="5406" b="4878"/>
          <a:stretch>
            <a:fillRect/>
          </a:stretch>
        </p:blipFill>
        <p:spPr bwMode="auto">
          <a:xfrm>
            <a:off x="1236194" y="4509120"/>
            <a:ext cx="5928094" cy="226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2120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endParaRPr lang="ar-IQ"/>
          </a:p>
        </p:txBody>
      </p:sp>
      <p:sp>
        <p:nvSpPr>
          <p:cNvPr id="4" name="مستطيل 3"/>
          <p:cNvSpPr/>
          <p:nvPr/>
        </p:nvSpPr>
        <p:spPr>
          <a:xfrm>
            <a:off x="251520" y="116632"/>
            <a:ext cx="8712968" cy="4154984"/>
          </a:xfrm>
          <a:prstGeom prst="rect">
            <a:avLst/>
          </a:prstGeom>
        </p:spPr>
        <p:txBody>
          <a:bodyPr wrap="square">
            <a:spAutoFit/>
          </a:bodyPr>
          <a:lstStyle/>
          <a:p>
            <a:pPr lvl="0"/>
            <a:r>
              <a:rPr lang="ar-IQ" sz="2400" b="1" u="sng" dirty="0"/>
              <a:t>القفزة العربية :</a:t>
            </a:r>
            <a:endParaRPr lang="en-US" sz="2400" dirty="0"/>
          </a:p>
          <a:p>
            <a:pPr lvl="0"/>
            <a:r>
              <a:rPr lang="ar-IQ" sz="2400" dirty="0"/>
              <a:t>القسم التحضيري : يجري اللاعب خطوتين او ثلاثا ثم يحجل على القدم الحرة ( اليسرى مثلا ) مع </a:t>
            </a:r>
            <a:r>
              <a:rPr lang="ar-IQ" sz="2400" dirty="0" err="1"/>
              <a:t>ارجحة</a:t>
            </a:r>
            <a:r>
              <a:rPr lang="ar-IQ" sz="2400" dirty="0"/>
              <a:t> الذراعين اماما عاليا .</a:t>
            </a:r>
            <a:endParaRPr lang="en-US" sz="2400" dirty="0"/>
          </a:p>
          <a:p>
            <a:pPr lvl="0"/>
            <a:r>
              <a:rPr lang="ar-IQ" sz="2400" dirty="0"/>
              <a:t>القسم الرئيسي : يضع اللاعب قدم النهوض ( اليمنى ) اولا ويثني مفصلي الفخذين بسرعة ثم يضع اليد ( اليمنى ) اولا ثم تليها اليد اليسرى التي توضع الى الامام بجانب اليد ( اليمنى ) ، بعدها يؤدي اللاعب </a:t>
            </a:r>
            <a:r>
              <a:rPr lang="ar-IQ" sz="2400" dirty="0" err="1"/>
              <a:t>ارجحة</a:t>
            </a:r>
            <a:r>
              <a:rPr lang="ar-IQ" sz="2400" dirty="0"/>
              <a:t> الرجل الحرة بقوة </a:t>
            </a:r>
            <a:r>
              <a:rPr lang="ar-IQ" sz="2400" dirty="0" err="1"/>
              <a:t>للاعلى</a:t>
            </a:r>
            <a:r>
              <a:rPr lang="ar-IQ" sz="2400" dirty="0"/>
              <a:t> ودفع قدم النهوض </a:t>
            </a:r>
            <a:r>
              <a:rPr lang="ar-IQ" sz="2400" dirty="0" err="1"/>
              <a:t>للارض</a:t>
            </a:r>
            <a:r>
              <a:rPr lang="ar-IQ" sz="2400" dirty="0"/>
              <a:t> لتلحق بالقدم الحرة عند المرور بوضع الوقوف على اليدين ، بعد ذلك يثني مفصلي الفخذين بسرعة ويدفع اليدين </a:t>
            </a:r>
            <a:r>
              <a:rPr lang="ar-IQ" sz="2400" dirty="0" err="1"/>
              <a:t>للارض</a:t>
            </a:r>
            <a:r>
              <a:rPr lang="ar-IQ" sz="2400" dirty="0"/>
              <a:t> بقوة ويبقي الرجلين مضمومتين مع لف الجذع .</a:t>
            </a:r>
            <a:endParaRPr lang="en-US" sz="2400" dirty="0"/>
          </a:p>
          <a:p>
            <a:pPr lvl="0"/>
            <a:r>
              <a:rPr lang="ar-IQ" sz="2400" dirty="0"/>
              <a:t>القسم النهائي : تهبط الرجلان معا وهما مضمومتان على الارض ويصل اللاعب الى وضع الوقوف مواجها للاتجاه الذي بدا منه الجري .</a:t>
            </a:r>
            <a:endParaRPr lang="en-US" sz="2400" dirty="0"/>
          </a:p>
        </p:txBody>
      </p:sp>
      <p:pic>
        <p:nvPicPr>
          <p:cNvPr id="6146" name="Picture 2" descr="Scan10028"/>
          <p:cNvPicPr>
            <a:picLocks noChangeAspect="1" noChangeArrowheads="1"/>
          </p:cNvPicPr>
          <p:nvPr/>
        </p:nvPicPr>
        <p:blipFill>
          <a:blip r:embed="rId2">
            <a:lum contrast="100000"/>
            <a:extLst>
              <a:ext uri="{28A0092B-C50C-407E-A947-70E740481C1C}">
                <a14:useLocalDpi xmlns:a14="http://schemas.microsoft.com/office/drawing/2010/main" val="0"/>
              </a:ext>
            </a:extLst>
          </a:blip>
          <a:srcRect l="4340" t="6261" r="6311" b="15410"/>
          <a:stretch>
            <a:fillRect/>
          </a:stretch>
        </p:blipFill>
        <p:spPr bwMode="auto">
          <a:xfrm>
            <a:off x="260388" y="4352842"/>
            <a:ext cx="8689211" cy="2384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0282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222895"/>
            <a:ext cx="8568952" cy="6555641"/>
          </a:xfrm>
          <a:prstGeom prst="rect">
            <a:avLst/>
          </a:prstGeom>
        </p:spPr>
        <p:txBody>
          <a:bodyPr wrap="square">
            <a:spAutoFit/>
          </a:bodyPr>
          <a:lstStyle/>
          <a:p>
            <a:r>
              <a:rPr lang="ar-SA" sz="2000" b="1" u="sng" dirty="0">
                <a:solidFill>
                  <a:srgbClr val="FFFF00"/>
                </a:solidFill>
              </a:rPr>
              <a:t>المادة : 10.1: وصف التمرين</a:t>
            </a:r>
            <a:endParaRPr lang="en-US" sz="2000" u="sng" dirty="0">
              <a:solidFill>
                <a:srgbClr val="FFFF00"/>
              </a:solidFill>
            </a:endParaRPr>
          </a:p>
          <a:p>
            <a:r>
              <a:rPr lang="ar-SA" sz="2000" b="1" dirty="0"/>
              <a:t>         </a:t>
            </a:r>
            <a:r>
              <a:rPr lang="ar-JO" sz="2000" b="1" dirty="0"/>
              <a:t>تتكون اغلب التمارين من حركات </a:t>
            </a:r>
            <a:r>
              <a:rPr lang="ar-JO" sz="2000" b="1" dirty="0" err="1"/>
              <a:t>أكروباتيكية</a:t>
            </a:r>
            <a:r>
              <a:rPr lang="ar-JO" sz="2000" b="1" dirty="0"/>
              <a:t> مربوطة بحركات </a:t>
            </a:r>
            <a:r>
              <a:rPr lang="ar-JO" sz="2000" b="1" dirty="0" err="1"/>
              <a:t>جمناستيكية</a:t>
            </a:r>
            <a:r>
              <a:rPr lang="ar-JO" sz="2000" b="1" dirty="0"/>
              <a:t> مثل حركات القوة ، </a:t>
            </a:r>
            <a:endParaRPr lang="en-US" sz="2000" dirty="0"/>
          </a:p>
          <a:p>
            <a:r>
              <a:rPr lang="ar-SA" sz="2000" b="1" dirty="0"/>
              <a:t>        </a:t>
            </a:r>
            <a:r>
              <a:rPr lang="ar-JO" sz="2000" b="1" dirty="0"/>
              <a:t>التوازن ، المرونة والوقوف على اليدين وربط الحركات التعبيرية وهذه جميعها تشكل ايقاع التمارين</a:t>
            </a:r>
            <a:r>
              <a:rPr lang="ar-SA" sz="2000" b="1" dirty="0"/>
              <a:t>  </a:t>
            </a:r>
            <a:r>
              <a:rPr lang="ar-SA" sz="2000" b="1" dirty="0" smtClean="0"/>
              <a:t> </a:t>
            </a:r>
            <a:r>
              <a:rPr lang="ar-JO" sz="2000" b="1" dirty="0"/>
              <a:t>على الحركات الارضية وتنفذ على مساحه 12 م * 12 م</a:t>
            </a:r>
            <a:endParaRPr lang="en-US" sz="2000" dirty="0"/>
          </a:p>
          <a:p>
            <a:r>
              <a:rPr lang="ar-SA" sz="2000" b="1" u="sng" dirty="0">
                <a:solidFill>
                  <a:srgbClr val="FF0000"/>
                </a:solidFill>
              </a:rPr>
              <a:t>المادة : 10.2</a:t>
            </a:r>
            <a:r>
              <a:rPr lang="ar-IQ" sz="2000" b="1" u="sng" dirty="0">
                <a:solidFill>
                  <a:srgbClr val="FF0000"/>
                </a:solidFill>
              </a:rPr>
              <a:t> محتوى وبناء التمرين</a:t>
            </a:r>
            <a:endParaRPr lang="en-US" sz="2000" u="sng" dirty="0">
              <a:solidFill>
                <a:srgbClr val="FF0000"/>
              </a:solidFill>
            </a:endParaRPr>
          </a:p>
          <a:p>
            <a:r>
              <a:rPr lang="ar-IQ" sz="2000" b="1" u="sng" dirty="0">
                <a:solidFill>
                  <a:srgbClr val="FF0000"/>
                </a:solidFill>
              </a:rPr>
              <a:t>المادة : 10,2,1معلومات حض التمرين</a:t>
            </a:r>
            <a:endParaRPr lang="en-US" sz="2000" u="sng" dirty="0">
              <a:solidFill>
                <a:srgbClr val="FF0000"/>
              </a:solidFill>
            </a:endParaRPr>
          </a:p>
          <a:p>
            <a:r>
              <a:rPr lang="ar-SA" sz="2000" b="1" dirty="0"/>
              <a:t>1. </a:t>
            </a:r>
            <a:r>
              <a:rPr lang="ar-JO" sz="2000" b="1" dirty="0"/>
              <a:t>يجب ان يبدأ اللاعب حركاته من داخل منطقة البساط الأرضي من الوقوف الثابت وبرجلين مضمومتين .  </a:t>
            </a:r>
            <a:endParaRPr lang="en-US" sz="2000" dirty="0"/>
          </a:p>
          <a:p>
            <a:r>
              <a:rPr lang="en-US" sz="2000" b="1" dirty="0"/>
              <a:t>     </a:t>
            </a:r>
            <a:r>
              <a:rPr lang="ar-JO" sz="2000" b="1" dirty="0"/>
              <a:t>يبدأ تقويم التمرين من الحركة الأولى لقدم اللاعب</a:t>
            </a:r>
            <a:r>
              <a:rPr lang="en-US" sz="2000" b="1" dirty="0"/>
              <a:t>      </a:t>
            </a:r>
            <a:endParaRPr lang="en-US" sz="2000" dirty="0"/>
          </a:p>
          <a:p>
            <a:r>
              <a:rPr lang="ar-SA" sz="2000" b="1" dirty="0"/>
              <a:t>2.</a:t>
            </a:r>
            <a:r>
              <a:rPr lang="ar-JO" sz="2000" b="1" dirty="0"/>
              <a:t> يجب ان يضمن اللاعب فقط الحركات التي يستطيع ان يؤديها بأمان كامل وبدرجة عالية من الجمالية</a:t>
            </a:r>
            <a:endParaRPr lang="en-US" sz="2000" dirty="0"/>
          </a:p>
          <a:p>
            <a:r>
              <a:rPr lang="ar-IQ" sz="2000" b="1" dirty="0"/>
              <a:t> </a:t>
            </a:r>
            <a:r>
              <a:rPr lang="ar-JO" sz="2000" b="1" dirty="0"/>
              <a:t>والسيطرة الفنية</a:t>
            </a:r>
            <a:endParaRPr lang="en-US" sz="2000" dirty="0"/>
          </a:p>
          <a:p>
            <a:r>
              <a:rPr lang="ar-SA" sz="2000" b="1" dirty="0"/>
              <a:t>3. </a:t>
            </a:r>
            <a:r>
              <a:rPr lang="ar-JO" sz="2000" b="1" dirty="0"/>
              <a:t>الأداء الإضافي وبناء التمرين المتوقع هو :</a:t>
            </a:r>
            <a:endParaRPr lang="en-US" sz="2000" dirty="0"/>
          </a:p>
          <a:p>
            <a:r>
              <a:rPr lang="ar-SA" sz="2000" b="1" dirty="0"/>
              <a:t>    أ. </a:t>
            </a:r>
            <a:r>
              <a:rPr lang="ar-JO" sz="2000" b="1" dirty="0"/>
              <a:t>يجب ان يحدث التمرين كليا داخل منطقة البساط والحركات التي تؤدى خارج منطقة البساط تقوم من قبل</a:t>
            </a:r>
            <a:endParaRPr lang="en-US" sz="2000" dirty="0"/>
          </a:p>
          <a:p>
            <a:r>
              <a:rPr lang="ar-SA" sz="2000" b="1" dirty="0"/>
              <a:t>       لجنة </a:t>
            </a:r>
            <a:r>
              <a:rPr lang="en-US" sz="2000" b="1" dirty="0"/>
              <a:t>E </a:t>
            </a:r>
            <a:r>
              <a:rPr lang="ar-JO" sz="2000" b="1" dirty="0"/>
              <a:t>ولكن </a:t>
            </a:r>
            <a:r>
              <a:rPr lang="ar-JO" sz="2000" b="1" dirty="0" err="1"/>
              <a:t>لايعترف</a:t>
            </a:r>
            <a:r>
              <a:rPr lang="ar-JO" sz="2000" b="1" dirty="0"/>
              <a:t> بها من قبل</a:t>
            </a:r>
            <a:r>
              <a:rPr lang="ar-SA" sz="2000" b="1" dirty="0"/>
              <a:t> لجنة </a:t>
            </a:r>
            <a:r>
              <a:rPr lang="en-US" sz="2000" b="1" dirty="0"/>
              <a:t>D</a:t>
            </a:r>
            <a:endParaRPr lang="en-US" sz="2000" dirty="0"/>
          </a:p>
          <a:p>
            <a:r>
              <a:rPr lang="ar-SA" sz="2000" b="1" dirty="0"/>
              <a:t>         </a:t>
            </a:r>
            <a:r>
              <a:rPr lang="ar-JO" sz="2000" b="1" dirty="0"/>
              <a:t>* المساحة المحددة لمنطقة البساط محددة بخطوط حدودية وهذه الخطوط تعتبر جزء من منطقة البساط</a:t>
            </a:r>
            <a:endParaRPr lang="en-US" sz="2000" dirty="0"/>
          </a:p>
          <a:p>
            <a:r>
              <a:rPr lang="ar-JO" sz="2000" b="1" dirty="0"/>
              <a:t>                            للاعب الخطو فوقها ولكن ليس خارجها</a:t>
            </a:r>
            <a:r>
              <a:rPr lang="en-US" sz="2000" b="1" dirty="0"/>
              <a:t>  </a:t>
            </a:r>
            <a:r>
              <a:rPr lang="ar-SA" sz="2000" b="1" dirty="0"/>
              <a:t>             </a:t>
            </a:r>
            <a:r>
              <a:rPr lang="ar-JO" sz="2000" b="1" dirty="0"/>
              <a:t>. ومسموح</a:t>
            </a:r>
            <a:endParaRPr lang="en-US" sz="2000" dirty="0"/>
          </a:p>
          <a:p>
            <a:r>
              <a:rPr lang="ar-JO" sz="2000" b="1" dirty="0"/>
              <a:t>         * الخروج من منطقة البساط يتم السيطرة عليها بواسطة حكمين للخط الذين يجلسان بشكل </a:t>
            </a:r>
            <a:r>
              <a:rPr lang="ar-JO" sz="2000" b="1" dirty="0" smtClean="0"/>
              <a:t>قطري</a:t>
            </a:r>
            <a:r>
              <a:rPr lang="ar-SA" sz="2000" b="1" dirty="0" smtClean="0"/>
              <a:t>  </a:t>
            </a:r>
            <a:r>
              <a:rPr lang="ar-JO" sz="2000" b="1" dirty="0" smtClean="0"/>
              <a:t> </a:t>
            </a:r>
            <a:r>
              <a:rPr lang="ar-JO" sz="2000" b="1" dirty="0"/>
              <a:t>وباتجاهين متعاكسين وكل منهما مس</a:t>
            </a:r>
            <a:r>
              <a:rPr lang="ar-SA" sz="2000" b="1" dirty="0" err="1"/>
              <a:t>ؤو</a:t>
            </a:r>
            <a:r>
              <a:rPr lang="ar-JO" sz="2000" b="1" dirty="0"/>
              <a:t>ل عن الخطين القريبين منهما . وأي خروقات للخط يقوم  </a:t>
            </a:r>
            <a:endParaRPr lang="en-US" sz="2000" dirty="0"/>
          </a:p>
          <a:p>
            <a:r>
              <a:rPr lang="ar-SA" sz="2000" b="1" dirty="0"/>
              <a:t>             </a:t>
            </a:r>
            <a:r>
              <a:rPr lang="ar-JO" sz="2000" b="1" dirty="0"/>
              <a:t>حكمي الخط بإعلام رئيس لجنة الجهاز ليتخذ الخصومات المناسبة من الدرجة النهائية وفق </a:t>
            </a:r>
            <a:endParaRPr lang="ar-IQ" sz="2000" dirty="0"/>
          </a:p>
        </p:txBody>
      </p:sp>
    </p:spTree>
    <p:extLst>
      <p:ext uri="{BB962C8B-B14F-4D97-AF65-F5344CB8AC3E}">
        <p14:creationId xmlns:p14="http://schemas.microsoft.com/office/powerpoint/2010/main" val="4052008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188640"/>
            <a:ext cx="8424936" cy="4524315"/>
          </a:xfrm>
          <a:prstGeom prst="rect">
            <a:avLst/>
          </a:prstGeom>
        </p:spPr>
        <p:txBody>
          <a:bodyPr wrap="square">
            <a:spAutoFit/>
          </a:bodyPr>
          <a:lstStyle/>
          <a:p>
            <a:r>
              <a:rPr lang="en-US" b="1" u="sng" dirty="0">
                <a:solidFill>
                  <a:srgbClr val="FFFF00"/>
                </a:solidFill>
              </a:rPr>
              <a:t>D </a:t>
            </a:r>
            <a:r>
              <a:rPr lang="en-US" sz="3600" b="1" u="sng" dirty="0">
                <a:solidFill>
                  <a:srgbClr val="FFFF00"/>
                </a:solidFill>
              </a:rPr>
              <a:t>   </a:t>
            </a:r>
            <a:r>
              <a:rPr lang="ar-IQ" sz="3600" b="1" u="sng" dirty="0">
                <a:solidFill>
                  <a:srgbClr val="FFFF00"/>
                </a:solidFill>
              </a:rPr>
              <a:t>المادة 10,2,2معلومات حول درجة لجنة</a:t>
            </a:r>
            <a:endParaRPr lang="en-US" sz="3600" u="sng" dirty="0">
              <a:solidFill>
                <a:srgbClr val="FFFF00"/>
              </a:solidFill>
            </a:endParaRPr>
          </a:p>
          <a:p>
            <a:r>
              <a:rPr lang="ar-SA" sz="3600" b="1" u="sng" dirty="0">
                <a:solidFill>
                  <a:srgbClr val="92D050"/>
                </a:solidFill>
              </a:rPr>
              <a:t>1. </a:t>
            </a:r>
            <a:r>
              <a:rPr lang="ar-JO" sz="3600" b="1" u="sng" dirty="0">
                <a:solidFill>
                  <a:srgbClr val="92D050"/>
                </a:solidFill>
              </a:rPr>
              <a:t>.  المجاميع الحركية في الحركات الأرضية هي  : </a:t>
            </a:r>
            <a:endParaRPr lang="en-US" sz="3600" u="sng" dirty="0">
              <a:solidFill>
                <a:srgbClr val="92D050"/>
              </a:solidFill>
            </a:endParaRPr>
          </a:p>
          <a:p>
            <a:r>
              <a:rPr lang="ar-JO" sz="3600" b="1" dirty="0"/>
              <a:t>                 م1 . الحركات الغير </a:t>
            </a:r>
            <a:r>
              <a:rPr lang="ar-JO" sz="3600" b="1" dirty="0" err="1"/>
              <a:t>اكروباتيكية</a:t>
            </a:r>
            <a:r>
              <a:rPr lang="ar-JO" sz="3600" b="1" dirty="0"/>
              <a:t> </a:t>
            </a:r>
            <a:endParaRPr lang="en-US" sz="3600" dirty="0"/>
          </a:p>
          <a:p>
            <a:r>
              <a:rPr lang="ar-JO" sz="3600" b="1" dirty="0"/>
              <a:t>                 م2 . الحركات </a:t>
            </a:r>
            <a:r>
              <a:rPr lang="ar-JO" sz="3600" b="1" dirty="0" err="1"/>
              <a:t>الأكروباتيكية</a:t>
            </a:r>
            <a:r>
              <a:rPr lang="ar-JO" sz="3600" b="1" dirty="0"/>
              <a:t> الأمامية</a:t>
            </a:r>
            <a:endParaRPr lang="en-US" sz="3600" dirty="0"/>
          </a:p>
          <a:p>
            <a:r>
              <a:rPr lang="ar-JO" sz="3600" b="1" dirty="0"/>
              <a:t>                م3 . الحركات </a:t>
            </a:r>
            <a:r>
              <a:rPr lang="ar-JO" sz="3600" b="1" dirty="0" err="1"/>
              <a:t>الأكروباتيكية</a:t>
            </a:r>
            <a:r>
              <a:rPr lang="ar-JO" sz="3600" b="1" dirty="0"/>
              <a:t> الخلفية</a:t>
            </a:r>
            <a:endParaRPr lang="en-US" sz="3600" dirty="0"/>
          </a:p>
          <a:p>
            <a:r>
              <a:rPr lang="ar-JO" sz="3600" b="1" dirty="0"/>
              <a:t>                م4 .  الحركات </a:t>
            </a:r>
            <a:r>
              <a:rPr lang="ar-JO" sz="3600" b="1" dirty="0" err="1"/>
              <a:t>الأكروباتيكية</a:t>
            </a:r>
            <a:r>
              <a:rPr lang="ar-JO" sz="3600" b="1" dirty="0"/>
              <a:t> الجانبية ، والقفزات الخلفية مع ½ لفة للقلبات الهوائية الأمامية للقلبات الهوائية الخلفية</a:t>
            </a:r>
            <a:r>
              <a:rPr lang="en-US" sz="3600" b="1" dirty="0"/>
              <a:t> </a:t>
            </a:r>
            <a:r>
              <a:rPr lang="ar-JO" sz="3600" b="1" dirty="0" smtClean="0"/>
              <a:t>والقفزات </a:t>
            </a:r>
            <a:r>
              <a:rPr lang="ar-JO" sz="3600" b="1" dirty="0"/>
              <a:t>الأمامية مع ½ لفة</a:t>
            </a:r>
            <a:endParaRPr lang="en-US" sz="3600" dirty="0"/>
          </a:p>
        </p:txBody>
      </p:sp>
    </p:spTree>
    <p:extLst>
      <p:ext uri="{BB962C8B-B14F-4D97-AF65-F5344CB8AC3E}">
        <p14:creationId xmlns:p14="http://schemas.microsoft.com/office/powerpoint/2010/main" val="602641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3526992463"/>
              </p:ext>
            </p:extLst>
          </p:nvPr>
        </p:nvGraphicFramePr>
        <p:xfrm>
          <a:off x="899593" y="188642"/>
          <a:ext cx="7272807" cy="6151969"/>
        </p:xfrm>
        <a:graphic>
          <a:graphicData uri="http://schemas.openxmlformats.org/drawingml/2006/table">
            <a:tbl>
              <a:tblPr rtl="1" firstRow="1" firstCol="1" bandRow="1">
                <a:tableStyleId>{5C22544A-7EE6-4342-B048-85BDC9FD1C3A}</a:tableStyleId>
              </a:tblPr>
              <a:tblGrid>
                <a:gridCol w="4335270"/>
                <a:gridCol w="979947"/>
                <a:gridCol w="979947"/>
                <a:gridCol w="977643"/>
              </a:tblGrid>
              <a:tr h="422095">
                <a:tc>
                  <a:txBody>
                    <a:bodyPr/>
                    <a:lstStyle/>
                    <a:p>
                      <a:pPr algn="ctr" rtl="1">
                        <a:lnSpc>
                          <a:spcPct val="107000"/>
                        </a:lnSpc>
                        <a:spcAft>
                          <a:spcPts val="0"/>
                        </a:spcAft>
                        <a:tabLst>
                          <a:tab pos="979170" algn="l"/>
                        </a:tabLst>
                      </a:pPr>
                      <a:r>
                        <a:rPr lang="ar-IQ" sz="1000" dirty="0" err="1">
                          <a:effectLst/>
                        </a:rPr>
                        <a:t>الخطا</a:t>
                      </a:r>
                      <a:endParaRPr lang="en-US" sz="1000" dirty="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بسيط</a:t>
                      </a:r>
                      <a:endParaRPr lang="en-US" sz="1000">
                        <a:effectLst/>
                      </a:endParaRPr>
                    </a:p>
                    <a:p>
                      <a:pPr algn="ctr" rtl="1">
                        <a:lnSpc>
                          <a:spcPct val="107000"/>
                        </a:lnSpc>
                        <a:spcAft>
                          <a:spcPts val="0"/>
                        </a:spcAft>
                        <a:tabLst>
                          <a:tab pos="979170" algn="l"/>
                        </a:tabLst>
                      </a:pPr>
                      <a:r>
                        <a:rPr lang="ar-IQ" sz="1000">
                          <a:effectLst/>
                        </a:rPr>
                        <a:t>0.10</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متوسط</a:t>
                      </a:r>
                      <a:endParaRPr lang="en-US" sz="1000">
                        <a:effectLst/>
                      </a:endParaRPr>
                    </a:p>
                    <a:p>
                      <a:pPr algn="ctr" rtl="1">
                        <a:lnSpc>
                          <a:spcPct val="107000"/>
                        </a:lnSpc>
                        <a:spcAft>
                          <a:spcPts val="0"/>
                        </a:spcAft>
                        <a:tabLst>
                          <a:tab pos="979170" algn="l"/>
                        </a:tabLst>
                      </a:pPr>
                      <a:r>
                        <a:rPr lang="ar-IQ" sz="1000">
                          <a:effectLst/>
                        </a:rPr>
                        <a:t>0.30</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كبير</a:t>
                      </a:r>
                      <a:endParaRPr lang="en-US" sz="1000">
                        <a:effectLst/>
                      </a:endParaRPr>
                    </a:p>
                    <a:p>
                      <a:pPr algn="ctr" rtl="1">
                        <a:lnSpc>
                          <a:spcPct val="107000"/>
                        </a:lnSpc>
                        <a:spcAft>
                          <a:spcPts val="0"/>
                        </a:spcAft>
                        <a:tabLst>
                          <a:tab pos="979170" algn="l"/>
                        </a:tabLst>
                      </a:pPr>
                      <a:r>
                        <a:rPr lang="ar-IQ" sz="1000">
                          <a:effectLst/>
                        </a:rPr>
                        <a:t>0.50</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JO" sz="1000">
                          <a:effectLst/>
                        </a:rPr>
                        <a:t>الارتفاع الغير كافي في الحركات الأكروباتيكية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343311">
                <a:tc>
                  <a:txBody>
                    <a:bodyPr/>
                    <a:lstStyle/>
                    <a:p>
                      <a:pPr algn="ctr" rtl="1">
                        <a:lnSpc>
                          <a:spcPct val="107000"/>
                        </a:lnSpc>
                        <a:spcAft>
                          <a:spcPts val="0"/>
                        </a:spcAft>
                        <a:tabLst>
                          <a:tab pos="979170" algn="l"/>
                        </a:tabLst>
                      </a:pPr>
                      <a:r>
                        <a:rPr lang="ar-JO" sz="1000">
                          <a:effectLst/>
                        </a:rPr>
                        <a:t>نقص المرونة في حركات الثبات والحركات الجمناستيكية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422095">
                <a:tc>
                  <a:txBody>
                    <a:bodyPr/>
                    <a:lstStyle/>
                    <a:p>
                      <a:pPr algn="ctr" rtl="1">
                        <a:lnSpc>
                          <a:spcPct val="107000"/>
                        </a:lnSpc>
                        <a:spcAft>
                          <a:spcPts val="0"/>
                        </a:spcAft>
                        <a:tabLst>
                          <a:tab pos="979170" algn="l"/>
                        </a:tabLst>
                      </a:pPr>
                      <a:r>
                        <a:rPr lang="ar-JO" sz="1000">
                          <a:effectLst/>
                        </a:rPr>
                        <a:t>الحركات الأكروباتيكية للدحرجة بدون ارتكاز اليدين</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على ظهر اليدين</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بدون الارتكاز على اليدين</a:t>
                      </a:r>
                      <a:endParaRPr lang="en-US" sz="1000">
                        <a:effectLst/>
                        <a:latin typeface="Calibri"/>
                        <a:ea typeface="Calibri"/>
                        <a:cs typeface="Arial"/>
                      </a:endParaRPr>
                    </a:p>
                  </a:txBody>
                  <a:tcPr marL="59538" marR="59538" marT="0" marB="0" anchor="ctr"/>
                </a:tc>
              </a:tr>
              <a:tr h="343311">
                <a:tc>
                  <a:txBody>
                    <a:bodyPr/>
                    <a:lstStyle/>
                    <a:p>
                      <a:pPr algn="ctr" rtl="1">
                        <a:lnSpc>
                          <a:spcPct val="107000"/>
                        </a:lnSpc>
                        <a:spcAft>
                          <a:spcPts val="0"/>
                        </a:spcAft>
                        <a:tabLst>
                          <a:tab pos="979170" algn="l"/>
                        </a:tabLst>
                      </a:pPr>
                      <a:r>
                        <a:rPr lang="ar-JO" sz="1000">
                          <a:effectLst/>
                        </a:rPr>
                        <a:t>التوقف &gt; 2 ثانية قبل الحركات ألأكروباتيكية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423193">
                <a:tc>
                  <a:txBody>
                    <a:bodyPr/>
                    <a:lstStyle/>
                    <a:p>
                      <a:pPr algn="ctr" rtl="1">
                        <a:lnSpc>
                          <a:spcPct val="107000"/>
                        </a:lnSpc>
                        <a:spcAft>
                          <a:spcPts val="0"/>
                        </a:spcAft>
                        <a:tabLst>
                          <a:tab pos="979170" algn="l"/>
                        </a:tabLst>
                      </a:pPr>
                      <a:r>
                        <a:rPr lang="ar-JO" sz="1000">
                          <a:effectLst/>
                        </a:rPr>
                        <a:t>عدم السيطرة لحظة الهبوط ( كذلك عند الانتقال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JO" sz="1000">
                          <a:effectLst/>
                        </a:rPr>
                        <a:t>سقوط = </a:t>
                      </a:r>
                      <a:r>
                        <a:rPr lang="en-US" sz="1000">
                          <a:effectLst/>
                        </a:rPr>
                        <a:t>1.00</a:t>
                      </a:r>
                      <a:endParaRPr lang="en-US" sz="1000">
                        <a:effectLst/>
                        <a:latin typeface="Calibri"/>
                        <a:ea typeface="Calibri"/>
                        <a:cs typeface="Arial"/>
                      </a:endParaRPr>
                    </a:p>
                  </a:txBody>
                  <a:tcPr marL="59538" marR="59538" marT="0" marB="0" anchor="ctr"/>
                </a:tc>
              </a:tr>
              <a:tr h="343311">
                <a:tc>
                  <a:txBody>
                    <a:bodyPr/>
                    <a:lstStyle/>
                    <a:p>
                      <a:pPr algn="ctr" rtl="1">
                        <a:lnSpc>
                          <a:spcPct val="107000"/>
                        </a:lnSpc>
                        <a:spcAft>
                          <a:spcPts val="0"/>
                        </a:spcAft>
                        <a:tabLst>
                          <a:tab pos="979170" algn="l"/>
                        </a:tabLst>
                      </a:pPr>
                      <a:r>
                        <a:rPr lang="ar-JO" sz="1000">
                          <a:effectLst/>
                        </a:rPr>
                        <a:t>خطوات او انتقالات بسيطة للوصول الى زوايا البساط</a:t>
                      </a:r>
                      <a:endParaRPr lang="en-US" sz="1000">
                        <a:effectLst/>
                        <a:latin typeface="Calibri"/>
                        <a:ea typeface="Calibri"/>
                        <a:cs typeface="Arial"/>
                      </a:endParaRPr>
                    </a:p>
                  </a:txBody>
                  <a:tcPr marL="59538" marR="59538" marT="0" marB="0" anchor="ctr"/>
                </a:tc>
                <a:tc>
                  <a:txBody>
                    <a:bodyPr/>
                    <a:lstStyle/>
                    <a:p>
                      <a:pPr algn="ctr" rtl="0">
                        <a:lnSpc>
                          <a:spcPct val="107000"/>
                        </a:lnSpc>
                        <a:spcAft>
                          <a:spcPts val="0"/>
                        </a:spcAft>
                        <a:tabLst>
                          <a:tab pos="979170" algn="l"/>
                        </a:tabLst>
                      </a:pPr>
                      <a:r>
                        <a:rPr lang="en-US" sz="1000">
                          <a:effectLst/>
                        </a:rPr>
                        <a:t>+ </a:t>
                      </a:r>
                      <a:r>
                        <a:rPr lang="ar-SA" sz="1000">
                          <a:effectLst/>
                        </a:rPr>
                        <a:t> كل مرة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IQ" sz="1000">
                          <a:effectLst/>
                        </a:rPr>
                        <a:t>القفز للهبوط العرضي بعد القلبات</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r>
              <a:tr h="422095">
                <a:tc gridSpan="4">
                  <a:txBody>
                    <a:bodyPr/>
                    <a:lstStyle/>
                    <a:p>
                      <a:pPr algn="ctr" rtl="1">
                        <a:lnSpc>
                          <a:spcPct val="107000"/>
                        </a:lnSpc>
                        <a:spcAft>
                          <a:spcPts val="0"/>
                        </a:spcAft>
                        <a:tabLst>
                          <a:tab pos="979170" algn="l"/>
                        </a:tabLst>
                      </a:pPr>
                      <a:r>
                        <a:rPr lang="ar-IQ" sz="1000">
                          <a:effectLst/>
                        </a:rPr>
                        <a:t> </a:t>
                      </a:r>
                      <a:endParaRPr lang="en-US" sz="1000">
                        <a:effectLst/>
                      </a:endParaRPr>
                    </a:p>
                    <a:p>
                      <a:pPr algn="ctr" rtl="1">
                        <a:lnSpc>
                          <a:spcPct val="107000"/>
                        </a:lnSpc>
                        <a:spcAft>
                          <a:spcPts val="550"/>
                        </a:spcAft>
                        <a:tabLst>
                          <a:tab pos="979170" algn="l"/>
                        </a:tabLst>
                      </a:pPr>
                      <a:r>
                        <a:rPr lang="ar-IQ" sz="1000">
                          <a:effectLst/>
                        </a:rPr>
                        <a:t>خصومات </a:t>
                      </a:r>
                      <a:r>
                        <a:rPr lang="ar-SA" sz="1000">
                          <a:effectLst/>
                        </a:rPr>
                        <a:t>لجنة </a:t>
                      </a:r>
                      <a:r>
                        <a:rPr lang="en-US" sz="1000">
                          <a:effectLst/>
                        </a:rPr>
                        <a:t>D</a:t>
                      </a:r>
                      <a:endParaRPr lang="en-US" sz="1000">
                        <a:effectLst/>
                        <a:latin typeface="Calibri"/>
                        <a:ea typeface="Calibri"/>
                        <a:cs typeface="Arial"/>
                      </a:endParaRPr>
                    </a:p>
                  </a:txBody>
                  <a:tcPr marL="59538" marR="59538"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422095">
                <a:tc>
                  <a:txBody>
                    <a:bodyPr/>
                    <a:lstStyle/>
                    <a:p>
                      <a:pPr algn="ctr" rtl="1">
                        <a:lnSpc>
                          <a:spcPct val="107000"/>
                        </a:lnSpc>
                        <a:spcAft>
                          <a:spcPts val="0"/>
                        </a:spcAft>
                        <a:tabLst>
                          <a:tab pos="979170" algn="l"/>
                        </a:tabLst>
                      </a:pPr>
                      <a:r>
                        <a:rPr lang="ar-JO" sz="1000">
                          <a:effectLst/>
                        </a:rPr>
                        <a:t>التمرين اطول من 70 ثانية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JO" sz="1000">
                          <a:effectLst/>
                        </a:rPr>
                        <a:t>&lt; من 2 ثانية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JO" sz="1000">
                          <a:effectLst/>
                        </a:rPr>
                        <a:t>&gt; 2 – 5 ثانية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JO" sz="1000">
                          <a:effectLst/>
                        </a:rPr>
                        <a:t>&gt; 5 ثانية</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JO" sz="1000" dirty="0">
                          <a:effectLst/>
                        </a:rPr>
                        <a:t>هبوط غير قانوني او من مجموعة الحركات الغير </a:t>
                      </a:r>
                      <a:r>
                        <a:rPr lang="ar-JO" sz="1000" dirty="0" err="1">
                          <a:effectLst/>
                        </a:rPr>
                        <a:t>اكروباتيكية</a:t>
                      </a:r>
                      <a:r>
                        <a:rPr lang="ar-JO" sz="1000" dirty="0">
                          <a:effectLst/>
                        </a:rPr>
                        <a:t> ( دحرجة )</a:t>
                      </a:r>
                      <a:endParaRPr lang="en-US" sz="1000" dirty="0">
                        <a:effectLst/>
                        <a:latin typeface="Calibri"/>
                        <a:ea typeface="Calibri"/>
                        <a:cs typeface="Arial"/>
                      </a:endParaRPr>
                    </a:p>
                  </a:txBody>
                  <a:tcPr marL="59538" marR="59538" marT="0" marB="0" anchor="ctr"/>
                </a:tc>
                <a:tc gridSpan="3">
                  <a:txBody>
                    <a:bodyPr/>
                    <a:lstStyle/>
                    <a:p>
                      <a:pPr algn="ctr" rtl="1">
                        <a:lnSpc>
                          <a:spcPct val="107000"/>
                        </a:lnSpc>
                        <a:spcAft>
                          <a:spcPts val="0"/>
                        </a:spcAft>
                        <a:tabLst>
                          <a:tab pos="979170" algn="l"/>
                        </a:tabLst>
                      </a:pPr>
                      <a:r>
                        <a:rPr lang="ar-SA" sz="1000">
                          <a:effectLst/>
                        </a:rPr>
                        <a:t>عدم الاعتراف بالحركه من قبل لجنة </a:t>
                      </a:r>
                      <a:r>
                        <a:rPr lang="en-US" sz="1000">
                          <a:effectLst/>
                        </a:rPr>
                        <a:t>D</a:t>
                      </a:r>
                      <a:endParaRPr lang="en-US" sz="1000">
                        <a:effectLst/>
                        <a:latin typeface="Calibri"/>
                        <a:ea typeface="Calibri"/>
                        <a:cs typeface="Arial"/>
                      </a:endParaRPr>
                    </a:p>
                  </a:txBody>
                  <a:tcPr marL="59538" marR="59538" marT="0" marB="0" anchor="ctr"/>
                </a:tc>
                <a:tc hMerge="1">
                  <a:txBody>
                    <a:bodyPr/>
                    <a:lstStyle/>
                    <a:p>
                      <a:pPr rtl="1"/>
                      <a:endParaRPr lang="ar-IQ"/>
                    </a:p>
                  </a:txBody>
                  <a:tcPr/>
                </a:tc>
                <a:tc hMerge="1">
                  <a:txBody>
                    <a:bodyPr/>
                    <a:lstStyle/>
                    <a:p>
                      <a:pPr rtl="1"/>
                      <a:endParaRPr lang="ar-IQ"/>
                    </a:p>
                  </a:txBody>
                  <a:tcPr/>
                </a:tc>
              </a:tr>
              <a:tr h="323546">
                <a:tc>
                  <a:txBody>
                    <a:bodyPr/>
                    <a:lstStyle/>
                    <a:p>
                      <a:pPr algn="ctr" rtl="1">
                        <a:lnSpc>
                          <a:spcPct val="107000"/>
                        </a:lnSpc>
                        <a:spcAft>
                          <a:spcPts val="0"/>
                        </a:spcAft>
                        <a:tabLst>
                          <a:tab pos="979170" algn="l"/>
                        </a:tabLst>
                      </a:pPr>
                      <a:r>
                        <a:rPr lang="ar-JO" sz="1000">
                          <a:effectLst/>
                        </a:rPr>
                        <a:t>لمس يد أو قدم واحدة خارج  البساط</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422095">
                <a:tc>
                  <a:txBody>
                    <a:bodyPr/>
                    <a:lstStyle/>
                    <a:p>
                      <a:pPr algn="ctr" rtl="1">
                        <a:lnSpc>
                          <a:spcPct val="107000"/>
                        </a:lnSpc>
                        <a:spcAft>
                          <a:spcPts val="0"/>
                        </a:spcAft>
                        <a:tabLst>
                          <a:tab pos="979170" algn="l"/>
                        </a:tabLst>
                      </a:pPr>
                      <a:r>
                        <a:rPr lang="ar-JO" sz="1000">
                          <a:effectLst/>
                        </a:rPr>
                        <a:t>لمس اليدين او القدمين او يد وقدم او أي جزء من الجسم خارج منطقة البساط</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JO" sz="1000">
                          <a:effectLst/>
                        </a:rPr>
                        <a:t>الهبوط مباشرة خارج منطقة البساط</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IQ" sz="1000">
                          <a:effectLst/>
                        </a:rPr>
                        <a:t>عدم المرور الى ومن كل زاوية</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IQ" sz="1000">
                          <a:effectLst/>
                        </a:rPr>
                        <a:t>عدم اداء قلبتين هوائيتين ( للمتقدمين)</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 </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a:effectLst/>
                        </a:rPr>
                        <a:t>+</a:t>
                      </a:r>
                      <a:endParaRPr lang="en-US" sz="1000">
                        <a:effectLst/>
                        <a:latin typeface="Calibri"/>
                        <a:ea typeface="Calibri"/>
                        <a:cs typeface="Arial"/>
                      </a:endParaRPr>
                    </a:p>
                  </a:txBody>
                  <a:tcPr marL="59538" marR="59538" marT="0" marB="0" anchor="ctr"/>
                </a:tc>
                <a:tc>
                  <a:txBody>
                    <a:bodyPr/>
                    <a:lstStyle/>
                    <a:p>
                      <a:pPr algn="ctr" rtl="1">
                        <a:lnSpc>
                          <a:spcPct val="107000"/>
                        </a:lnSpc>
                        <a:spcAft>
                          <a:spcPts val="0"/>
                        </a:spcAft>
                        <a:tabLst>
                          <a:tab pos="979170" algn="l"/>
                        </a:tabLst>
                      </a:pPr>
                      <a:r>
                        <a:rPr lang="ar-IQ" sz="1000" dirty="0">
                          <a:effectLst/>
                        </a:rPr>
                        <a:t> </a:t>
                      </a:r>
                      <a:endParaRPr lang="en-US" sz="1000" dirty="0">
                        <a:effectLst/>
                        <a:latin typeface="Calibri"/>
                        <a:ea typeface="Calibri"/>
                        <a:cs typeface="Arial"/>
                      </a:endParaRPr>
                    </a:p>
                  </a:txBody>
                  <a:tcPr marL="59538" marR="59538" marT="0" marB="0" anchor="ctr"/>
                </a:tc>
              </a:tr>
              <a:tr h="323546">
                <a:tc>
                  <a:txBody>
                    <a:bodyPr/>
                    <a:lstStyle/>
                    <a:p>
                      <a:pPr algn="ctr" rtl="1">
                        <a:lnSpc>
                          <a:spcPct val="107000"/>
                        </a:lnSpc>
                        <a:spcAft>
                          <a:spcPts val="0"/>
                        </a:spcAft>
                        <a:tabLst>
                          <a:tab pos="979170" algn="l"/>
                        </a:tabLst>
                      </a:pPr>
                      <a:r>
                        <a:rPr lang="ar-JO" sz="1000">
                          <a:effectLst/>
                        </a:rPr>
                        <a:t>بداية الحركة من خارج منطقة البساط</a:t>
                      </a:r>
                      <a:endParaRPr lang="en-US" sz="1000">
                        <a:effectLst/>
                        <a:latin typeface="Calibri"/>
                        <a:ea typeface="Calibri"/>
                        <a:cs typeface="Arial"/>
                      </a:endParaRPr>
                    </a:p>
                  </a:txBody>
                  <a:tcPr marL="59538" marR="59538" marT="0" marB="0" anchor="ctr"/>
                </a:tc>
                <a:tc gridSpan="3">
                  <a:txBody>
                    <a:bodyPr/>
                    <a:lstStyle/>
                    <a:p>
                      <a:pPr algn="ctr" rtl="1">
                        <a:lnSpc>
                          <a:spcPct val="107000"/>
                        </a:lnSpc>
                        <a:spcAft>
                          <a:spcPts val="0"/>
                        </a:spcAft>
                        <a:tabLst>
                          <a:tab pos="979170" algn="l"/>
                        </a:tabLst>
                      </a:pPr>
                      <a:r>
                        <a:rPr lang="ar-JO" sz="1000" dirty="0" err="1">
                          <a:effectLst/>
                        </a:rPr>
                        <a:t>لاقيمة</a:t>
                      </a:r>
                      <a:r>
                        <a:rPr lang="ar-JO" sz="1000" dirty="0">
                          <a:effectLst/>
                        </a:rPr>
                        <a:t> صعوبة لها</a:t>
                      </a:r>
                      <a:endParaRPr lang="en-US" sz="1000" dirty="0">
                        <a:effectLst/>
                        <a:latin typeface="Calibri"/>
                        <a:ea typeface="Calibri"/>
                        <a:cs typeface="Arial"/>
                      </a:endParaRPr>
                    </a:p>
                  </a:txBody>
                  <a:tcPr marL="59538" marR="59538" marT="0" marB="0" anchor="ctr"/>
                </a:tc>
                <a:tc hMerge="1">
                  <a:txBody>
                    <a:bodyPr/>
                    <a:lstStyle/>
                    <a:p>
                      <a:pPr rtl="1"/>
                      <a:endParaRPr lang="ar-IQ"/>
                    </a:p>
                  </a:txBody>
                  <a:tcPr/>
                </a:tc>
                <a:tc hMerge="1">
                  <a:txBody>
                    <a:bodyPr/>
                    <a:lstStyle/>
                    <a:p>
                      <a:pPr rtl="1"/>
                      <a:endParaRPr lang="ar-IQ"/>
                    </a:p>
                  </a:txBody>
                  <a:tcPr/>
                </a:tc>
              </a:tr>
            </a:tbl>
          </a:graphicData>
        </a:graphic>
      </p:graphicFrame>
    </p:spTree>
    <p:extLst>
      <p:ext uri="{BB962C8B-B14F-4D97-AF65-F5344CB8AC3E}">
        <p14:creationId xmlns:p14="http://schemas.microsoft.com/office/powerpoint/2010/main" val="3116015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49"/>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352928" cy="5688631"/>
          </a:xfrm>
          <a:prstGeom prst="rect">
            <a:avLst/>
          </a:prstGeom>
          <a:noFill/>
          <a:ln>
            <a:solidFill>
              <a:schemeClr val="tx1"/>
            </a:solidFill>
          </a:ln>
        </p:spPr>
      </p:pic>
    </p:spTree>
    <p:extLst>
      <p:ext uri="{BB962C8B-B14F-4D97-AF65-F5344CB8AC3E}">
        <p14:creationId xmlns:p14="http://schemas.microsoft.com/office/powerpoint/2010/main" val="2436159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179512" y="632478"/>
            <a:ext cx="8784976" cy="2308324"/>
          </a:xfrm>
          <a:prstGeom prst="rect">
            <a:avLst/>
          </a:prstGeom>
        </p:spPr>
        <p:txBody>
          <a:bodyPr wrap="square">
            <a:spAutoFit/>
          </a:bodyPr>
          <a:lstStyle/>
          <a:p>
            <a:pPr lvl="0" algn="just"/>
            <a:r>
              <a:rPr lang="ar-YE" sz="2400" b="1" u="sng" dirty="0">
                <a:solidFill>
                  <a:srgbClr val="92D050"/>
                </a:solidFill>
              </a:rPr>
              <a:t>الدحرجة الأمامية</a:t>
            </a:r>
            <a:r>
              <a:rPr lang="ar-YE" sz="2400" dirty="0">
                <a:solidFill>
                  <a:srgbClr val="92D050"/>
                </a:solidFill>
              </a:rPr>
              <a:t> </a:t>
            </a:r>
            <a:r>
              <a:rPr lang="ar-YE" sz="2400" dirty="0"/>
              <a:t>: تبدأ الحركة من وضع الجلوس على الاربع ، ويضع المتعلم اليدين على الارض قريبة من موضع القدمين ، ثم يميل بالجسم الى الامام مع ثني الذراعين ليتدحرج الجسم حول محوره العرضي الوهمي مع سحب الراس نحو الصدر وسحب وثني الركبتين على الصدر ، وباستمرار سير الحركة ودوران الجسم حول محوره العرضي تأخذ اجزاء جسم المتعلم بملامسة الارض تباعا وبحركة انسيابية مبتدئة من خلف الرقبة والكتفين والجذع والورك الى ان يعود مركز ثقل الجسم مرة ثانية على القدمين .</a:t>
            </a:r>
            <a:endParaRPr lang="en-US" sz="2400" dirty="0"/>
          </a:p>
        </p:txBody>
      </p:sp>
      <p:sp>
        <p:nvSpPr>
          <p:cNvPr id="10" name="مستطيل 9"/>
          <p:cNvSpPr/>
          <p:nvPr/>
        </p:nvSpPr>
        <p:spPr>
          <a:xfrm>
            <a:off x="2286000" y="0"/>
            <a:ext cx="4572000" cy="523220"/>
          </a:xfrm>
          <a:prstGeom prst="rect">
            <a:avLst/>
          </a:prstGeom>
        </p:spPr>
        <p:txBody>
          <a:bodyPr>
            <a:spAutoFit/>
          </a:bodyPr>
          <a:lstStyle/>
          <a:p>
            <a:pPr lvl="0"/>
            <a:r>
              <a:rPr lang="ar-SA" sz="2800" b="1" u="sng" dirty="0" smtClean="0">
                <a:solidFill>
                  <a:srgbClr val="FFFF00"/>
                </a:solidFill>
              </a:rPr>
              <a:t>مهارات بساط الحركات الارضية</a:t>
            </a:r>
            <a:endParaRPr lang="en-US" sz="2800" b="1" u="sng" dirty="0">
              <a:solidFill>
                <a:srgbClr val="FFFF00"/>
              </a:solidFill>
            </a:endParaRPr>
          </a:p>
        </p:txBody>
      </p:sp>
      <p:pic>
        <p:nvPicPr>
          <p:cNvPr id="2054" name="Picture 6" descr="Scan10023"/>
          <p:cNvPicPr>
            <a:picLocks noChangeAspect="1" noChangeArrowheads="1"/>
          </p:cNvPicPr>
          <p:nvPr/>
        </p:nvPicPr>
        <p:blipFill>
          <a:blip r:embed="rId2">
            <a:lum contrast="60000"/>
            <a:extLst>
              <a:ext uri="{28A0092B-C50C-407E-A947-70E740481C1C}">
                <a14:useLocalDpi xmlns:a14="http://schemas.microsoft.com/office/drawing/2010/main" val="0"/>
              </a:ext>
            </a:extLst>
          </a:blip>
          <a:srcRect l="2174" t="11642" r="-7246"/>
          <a:stretch>
            <a:fillRect/>
          </a:stretch>
        </p:blipFill>
        <p:spPr bwMode="auto">
          <a:xfrm>
            <a:off x="467544" y="3372367"/>
            <a:ext cx="8856983" cy="2648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0117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332656"/>
            <a:ext cx="8712968" cy="4031873"/>
          </a:xfrm>
          <a:prstGeom prst="rect">
            <a:avLst/>
          </a:prstGeom>
        </p:spPr>
        <p:txBody>
          <a:bodyPr wrap="square">
            <a:spAutoFit/>
          </a:bodyPr>
          <a:lstStyle/>
          <a:p>
            <a:r>
              <a:rPr lang="ar-YE" sz="3200" b="1" u="sng" dirty="0"/>
              <a:t>الدحرجة الخلفية</a:t>
            </a:r>
            <a:r>
              <a:rPr lang="ar-YE" sz="3200" dirty="0"/>
              <a:t> :  من وضع الجلوس على الاربع يميل المتعلم او اللاعب خلفا ليتدحرج الجسم على الظهر مع حني الراس على الصدر وثني الركبتين على الصدر ، بعدها تتحرك الذراعان بسرعة خلفا وتوضع اليدان بجانب الراس بحيث يكون اتجاه الاصابع نحو الكتفين والابهامان بجانب الاذنين ثم يدفع اللاعب الارض باليدين للسماح للراس بالمرور ، ثم يكمل المتعلم او اللاعب الدورة للخلف للوصول الى وضع الجلوس على الاربع مرة اخرى </a:t>
            </a:r>
            <a:endParaRPr lang="ar-IQ" sz="3200" dirty="0"/>
          </a:p>
        </p:txBody>
      </p:sp>
      <p:pic>
        <p:nvPicPr>
          <p:cNvPr id="1026" name="Picture 2" descr="Scan10025"/>
          <p:cNvPicPr>
            <a:picLocks noChangeAspect="1" noChangeArrowheads="1"/>
          </p:cNvPicPr>
          <p:nvPr/>
        </p:nvPicPr>
        <p:blipFill>
          <a:blip r:embed="rId2">
            <a:lum contrast="64000"/>
            <a:extLst>
              <a:ext uri="{28A0092B-C50C-407E-A947-70E740481C1C}">
                <a14:useLocalDpi xmlns:a14="http://schemas.microsoft.com/office/drawing/2010/main" val="0"/>
              </a:ext>
            </a:extLst>
          </a:blip>
          <a:srcRect r="16010" b="18703"/>
          <a:stretch>
            <a:fillRect/>
          </a:stretch>
        </p:blipFill>
        <p:spPr bwMode="auto">
          <a:xfrm>
            <a:off x="179512" y="4364528"/>
            <a:ext cx="8712968" cy="1728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9674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endParaRPr lang="ar-IQ"/>
          </a:p>
        </p:txBody>
      </p:sp>
      <p:sp>
        <p:nvSpPr>
          <p:cNvPr id="3" name="عنوان 2"/>
          <p:cNvSpPr>
            <a:spLocks noGrp="1"/>
          </p:cNvSpPr>
          <p:nvPr>
            <p:ph type="title"/>
          </p:nvPr>
        </p:nvSpPr>
        <p:spPr/>
        <p:txBody>
          <a:bodyPr/>
          <a:lstStyle/>
          <a:p>
            <a:endParaRPr lang="ar-IQ"/>
          </a:p>
        </p:txBody>
      </p:sp>
      <p:pic>
        <p:nvPicPr>
          <p:cNvPr id="2049" name="Picture 1" descr="Scan10024"/>
          <p:cNvPicPr>
            <a:picLocks noChangeAspect="1" noChangeArrowheads="1"/>
          </p:cNvPicPr>
          <p:nvPr/>
        </p:nvPicPr>
        <p:blipFill>
          <a:blip r:embed="rId2">
            <a:lum contrast="36000"/>
            <a:extLst>
              <a:ext uri="{28A0092B-C50C-407E-A947-70E740481C1C}">
                <a14:useLocalDpi xmlns:a14="http://schemas.microsoft.com/office/drawing/2010/main" val="0"/>
              </a:ext>
            </a:extLst>
          </a:blip>
          <a:srcRect l="2797" t="6316" r="4895" b="17894"/>
          <a:stretch>
            <a:fillRect/>
          </a:stretch>
        </p:blipFill>
        <p:spPr bwMode="auto">
          <a:xfrm>
            <a:off x="251520" y="4365104"/>
            <a:ext cx="8712968" cy="18722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42900" algn="r"/>
              </a:tabLst>
              <a:defRPr>
                <a:solidFill>
                  <a:schemeClr val="tx1"/>
                </a:solidFill>
                <a:latin typeface="Arial" pitchFamily="34" charset="0"/>
                <a:cs typeface="Arial" pitchFamily="34" charset="0"/>
              </a:defRPr>
            </a:lvl1pPr>
            <a:lvl2pPr fontAlgn="base">
              <a:spcBef>
                <a:spcPct val="0"/>
              </a:spcBef>
              <a:spcAft>
                <a:spcPct val="0"/>
              </a:spcAft>
              <a:tabLst>
                <a:tab pos="342900" algn="r"/>
              </a:tabLst>
              <a:defRPr>
                <a:solidFill>
                  <a:schemeClr val="tx1"/>
                </a:solidFill>
                <a:latin typeface="Arial" pitchFamily="34" charset="0"/>
                <a:cs typeface="Arial" pitchFamily="34" charset="0"/>
              </a:defRPr>
            </a:lvl2pPr>
            <a:lvl3pPr fontAlgn="base">
              <a:spcBef>
                <a:spcPct val="0"/>
              </a:spcBef>
              <a:spcAft>
                <a:spcPct val="0"/>
              </a:spcAft>
              <a:tabLst>
                <a:tab pos="342900" algn="r"/>
              </a:tabLst>
              <a:defRPr>
                <a:solidFill>
                  <a:schemeClr val="tx1"/>
                </a:solidFill>
                <a:latin typeface="Arial" pitchFamily="34" charset="0"/>
                <a:cs typeface="Arial" pitchFamily="34" charset="0"/>
              </a:defRPr>
            </a:lvl3pPr>
            <a:lvl4pPr fontAlgn="base">
              <a:spcBef>
                <a:spcPct val="0"/>
              </a:spcBef>
              <a:spcAft>
                <a:spcPct val="0"/>
              </a:spcAft>
              <a:tabLst>
                <a:tab pos="342900" algn="r"/>
              </a:tabLst>
              <a:defRPr>
                <a:solidFill>
                  <a:schemeClr val="tx1"/>
                </a:solidFill>
                <a:latin typeface="Arial" pitchFamily="34" charset="0"/>
                <a:cs typeface="Arial" pitchFamily="34" charset="0"/>
              </a:defRPr>
            </a:lvl4pPr>
            <a:lvl5pPr fontAlgn="base">
              <a:spcBef>
                <a:spcPct val="0"/>
              </a:spcBef>
              <a:spcAft>
                <a:spcPct val="0"/>
              </a:spcAft>
              <a:tabLst>
                <a:tab pos="342900" algn="r"/>
              </a:tabLst>
              <a:defRPr>
                <a:solidFill>
                  <a:schemeClr val="tx1"/>
                </a:solidFill>
                <a:latin typeface="Arial" pitchFamily="34" charset="0"/>
                <a:cs typeface="Arial" pitchFamily="34" charset="0"/>
              </a:defRPr>
            </a:lvl5pPr>
            <a:lvl6pPr fontAlgn="base">
              <a:spcBef>
                <a:spcPct val="0"/>
              </a:spcBef>
              <a:spcAft>
                <a:spcPct val="0"/>
              </a:spcAft>
              <a:tabLst>
                <a:tab pos="342900" algn="r"/>
              </a:tabLst>
              <a:defRPr>
                <a:solidFill>
                  <a:schemeClr val="tx1"/>
                </a:solidFill>
                <a:latin typeface="Arial" pitchFamily="34" charset="0"/>
                <a:cs typeface="Arial" pitchFamily="34" charset="0"/>
              </a:defRPr>
            </a:lvl6pPr>
            <a:lvl7pPr fontAlgn="base">
              <a:spcBef>
                <a:spcPct val="0"/>
              </a:spcBef>
              <a:spcAft>
                <a:spcPct val="0"/>
              </a:spcAft>
              <a:tabLst>
                <a:tab pos="342900" algn="r"/>
              </a:tabLst>
              <a:defRPr>
                <a:solidFill>
                  <a:schemeClr val="tx1"/>
                </a:solidFill>
                <a:latin typeface="Arial" pitchFamily="34" charset="0"/>
                <a:cs typeface="Arial" pitchFamily="34" charset="0"/>
              </a:defRPr>
            </a:lvl7pPr>
            <a:lvl8pPr fontAlgn="base">
              <a:spcBef>
                <a:spcPct val="0"/>
              </a:spcBef>
              <a:spcAft>
                <a:spcPct val="0"/>
              </a:spcAft>
              <a:tabLst>
                <a:tab pos="342900" algn="r"/>
              </a:tabLst>
              <a:defRPr>
                <a:solidFill>
                  <a:schemeClr val="tx1"/>
                </a:solidFill>
                <a:latin typeface="Arial" pitchFamily="34" charset="0"/>
                <a:cs typeface="Arial" pitchFamily="34" charset="0"/>
              </a:defRPr>
            </a:lvl8pPr>
            <a:lvl9pPr fontAlgn="base">
              <a:spcBef>
                <a:spcPct val="0"/>
              </a:spcBef>
              <a:spcAft>
                <a:spcPct val="0"/>
              </a:spcAft>
              <a:tabLst>
                <a:tab pos="342900" algn="r"/>
              </a:tabLst>
              <a:defRPr>
                <a:solidFill>
                  <a:schemeClr val="tx1"/>
                </a:solidFill>
                <a:latin typeface="Arial" pitchFamily="34" charset="0"/>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tab pos="342900" algn="r"/>
              </a:tabLst>
            </a:pPr>
            <a:endParaRPr kumimoji="0" lang="ar-IQ" alt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مستطيل 5"/>
          <p:cNvSpPr/>
          <p:nvPr/>
        </p:nvSpPr>
        <p:spPr>
          <a:xfrm>
            <a:off x="395536" y="188640"/>
            <a:ext cx="8568952" cy="3539430"/>
          </a:xfrm>
          <a:prstGeom prst="rect">
            <a:avLst/>
          </a:prstGeom>
        </p:spPr>
        <p:txBody>
          <a:bodyPr wrap="square">
            <a:spAutoFit/>
          </a:bodyPr>
          <a:lstStyle/>
          <a:p>
            <a:pPr lvl="0"/>
            <a:r>
              <a:rPr lang="ar-YE" sz="2800" b="1" u="sng" dirty="0"/>
              <a:t>الغطس </a:t>
            </a:r>
            <a:r>
              <a:rPr lang="ar-YE" sz="2800" dirty="0"/>
              <a:t>: تؤدى الحركة من النهوض الزوجي بعد هذه الركضة </a:t>
            </a:r>
            <a:r>
              <a:rPr lang="ar-YE" sz="2800" dirty="0" err="1"/>
              <a:t>التقربية</a:t>
            </a:r>
            <a:r>
              <a:rPr lang="ar-YE" sz="2800" dirty="0"/>
              <a:t> ثم يحلق الجسم في الهواء لفترة زمنية قصيرة بجسم مستقيم وممدود او مثنيا قليلا من مفصل الورك ، وفي كلتا الحالتين يجب ان تكون الرجلان ممدودتين ويكون الراس مرفوعا وبعد ان يصل الجسم الى اعلى نقطة في تحليقه يثنى القسم العلوي من الجسم من مفصل الورك الى الامام الاسفل ويثنى الراس على الصدر عندما تكون اليدين على البساط وتكون الجسم بثني الركبتين وسحبهما على الصدر ، ويكون ثني المرفقين بطيئا لامتصاص صدمة الهبوط والتدحرج بدحرجة امامية .</a:t>
            </a:r>
            <a:endParaRPr lang="en-US" sz="2800" dirty="0"/>
          </a:p>
        </p:txBody>
      </p:sp>
    </p:spTree>
    <p:extLst>
      <p:ext uri="{BB962C8B-B14F-4D97-AF65-F5344CB8AC3E}">
        <p14:creationId xmlns:p14="http://schemas.microsoft.com/office/powerpoint/2010/main" val="1491219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504" y="45288"/>
            <a:ext cx="8928991" cy="3539430"/>
          </a:xfrm>
          <a:prstGeom prst="rect">
            <a:avLst/>
          </a:prstGeom>
        </p:spPr>
        <p:txBody>
          <a:bodyPr wrap="square">
            <a:spAutoFit/>
          </a:bodyPr>
          <a:lstStyle/>
          <a:p>
            <a:pPr lvl="0"/>
            <a:r>
              <a:rPr lang="ar-YE" sz="2800" b="1" u="sng" dirty="0"/>
              <a:t>الوقوف على الرأس</a:t>
            </a:r>
            <a:r>
              <a:rPr lang="ar-YE" sz="2800" dirty="0"/>
              <a:t> : يعد من الحركات الغير صعبة وسهولة ادائها ناتج عن اعتمادها على قاعدة الارتكاز وشكل الجسم والقاعدة التي يرتكز عليها الجسم تتكون من مثلث متساوي الاضلاع راسه يكون راس المتعلم وقاعدته الخط الواصل بين الكفين وضلعاه الخطان الواصلان بين الراس والكفين وتكون الاصابع متجه الى الامام والمرفقان الى الداخل مع ثني الذراعين قليلا لمساعدة تثبيت وضع الجسم وعدم سقوطه الى الامام والخلف ويجب ان يكون الارتكاز الراس على الجبهة اما شكل الجسم فيكون على استقامة واحدة من المشطين حتى الراس ويكون مركز ثقل الجسم على استقامة الراس والرجلين </a:t>
            </a:r>
            <a:r>
              <a:rPr lang="ar-YE" dirty="0"/>
              <a:t>.</a:t>
            </a:r>
            <a:endParaRPr lang="en-US" dirty="0"/>
          </a:p>
        </p:txBody>
      </p:sp>
      <p:pic>
        <p:nvPicPr>
          <p:cNvPr id="3074" name="Picture 2" descr="Scan10026"/>
          <p:cNvPicPr>
            <a:picLocks noChangeAspect="1" noChangeArrowheads="1"/>
          </p:cNvPicPr>
          <p:nvPr/>
        </p:nvPicPr>
        <p:blipFill>
          <a:blip r:embed="rId2" cstate="print">
            <a:lum contrast="54000"/>
            <a:extLst>
              <a:ext uri="{28A0092B-C50C-407E-A947-70E740481C1C}">
                <a14:useLocalDpi xmlns:a14="http://schemas.microsoft.com/office/drawing/2010/main" val="0"/>
              </a:ext>
            </a:extLst>
          </a:blip>
          <a:srcRect l="3708" t="11220" r="11122" b="3839"/>
          <a:stretch>
            <a:fillRect/>
          </a:stretch>
        </p:blipFill>
        <p:spPr bwMode="auto">
          <a:xfrm>
            <a:off x="3080088" y="3887296"/>
            <a:ext cx="3076088" cy="2970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2866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40</TotalTime>
  <Words>1233</Words>
  <Application>Microsoft Office PowerPoint</Application>
  <PresentationFormat>عرض على الشاشة (3:4)‏</PresentationFormat>
  <Paragraphs>99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غماء</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kadhim</dc:creator>
  <cp:lastModifiedBy>kadhim</cp:lastModifiedBy>
  <cp:revision>16</cp:revision>
  <dcterms:created xsi:type="dcterms:W3CDTF">2018-12-09T21:54:24Z</dcterms:created>
  <dcterms:modified xsi:type="dcterms:W3CDTF">2018-12-10T17:50:13Z</dcterms:modified>
</cp:coreProperties>
</file>